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7" r:id="rId5"/>
    <p:sldId id="258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832"/>
    <a:srgbClr val="E6961E"/>
    <a:srgbClr val="E39C1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dxx\Downloads\IGRALE%20SE%20DELIJE%20-%20Radi&#353;a%20Uro&#353;evi&#263;.mp3" TargetMode="External"/><Relationship Id="rId6" Type="http://schemas.openxmlformats.org/officeDocument/2006/relationships/slide" Target="slide8.xml"/><Relationship Id="rId5" Type="http://schemas.openxmlformats.org/officeDocument/2006/relationships/slide" Target="slide6.xml"/><Relationship Id="rId10" Type="http://schemas.openxmlformats.org/officeDocument/2006/relationships/image" Target="../media/image1.png"/><Relationship Id="rId4" Type="http://schemas.openxmlformats.org/officeDocument/2006/relationships/slide" Target="slide5.xml"/><Relationship Id="rId9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b="1" dirty="0" smtClean="0"/>
              <a:t>Moje selo, Velika Ivanča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b="1" dirty="0" smtClean="0">
                <a:solidFill>
                  <a:schemeClr val="tx1"/>
                </a:solidFill>
              </a:rPr>
              <a:t>Ognjen Jovanović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>
          <a:xfrm>
            <a:off x="8229600" y="6096000"/>
            <a:ext cx="533400" cy="381000"/>
          </a:xfrm>
          <a:prstGeom prst="rightArrow">
            <a:avLst/>
          </a:prstGeom>
          <a:solidFill>
            <a:srgbClr val="FFC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pPr algn="ctr"/>
            <a:r>
              <a:rPr lang="sr-Latn-RS" sz="2400" dirty="0" smtClean="0"/>
              <a:t>Milorad Petrović Seljančica</a:t>
            </a:r>
            <a:endParaRPr lang="en-US" sz="2400" dirty="0"/>
          </a:p>
        </p:txBody>
      </p:sp>
      <p:pic>
        <p:nvPicPr>
          <p:cNvPr id="5" name="Content Placeholder 4" descr="Wiki_Šumadija_XVI_Monuments_and_memorials_in_Mladenovac_0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79887" y="273050"/>
            <a:ext cx="3902075" cy="585311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500"/>
              </a:spcAft>
              <a:buFont typeface="Arial" pitchFamily="34" charset="0"/>
              <a:buChar char="•"/>
            </a:pPr>
            <a:r>
              <a:rPr lang="sr-Latn-RS" sz="1800" dirty="0" smtClean="0"/>
              <a:t> Oboleo je od tuberkuloze i umro u bedi i nemaštini. </a:t>
            </a:r>
          </a:p>
          <a:p>
            <a:pPr>
              <a:spcBef>
                <a:spcPts val="0"/>
              </a:spcBef>
              <a:spcAft>
                <a:spcPts val="1500"/>
              </a:spcAft>
              <a:buFont typeface="Arial" pitchFamily="34" charset="0"/>
              <a:buChar char="•"/>
            </a:pPr>
            <a:r>
              <a:rPr lang="sr-Latn-RS" sz="1800" dirty="0" smtClean="0"/>
              <a:t> Sahranjen je u Beogradu.</a:t>
            </a:r>
          </a:p>
          <a:p>
            <a:pPr>
              <a:spcBef>
                <a:spcPts val="0"/>
              </a:spcBef>
              <a:spcAft>
                <a:spcPts val="1500"/>
              </a:spcAft>
              <a:buFont typeface="Arial" pitchFamily="34" charset="0"/>
              <a:buChar char="•"/>
            </a:pPr>
            <a:r>
              <a:rPr lang="sr-Latn-RS" sz="1800" dirty="0" smtClean="0"/>
              <a:t> U njegovu čast,poslednje nedelje u mesecu Julu organizuje se manifestacija  ,,Igrale se delije”, i tada se skupljaju i mladi i stari kroz pesmu, igru, narodne običaje i sportska nadmetanja.</a:t>
            </a:r>
          </a:p>
          <a:p>
            <a:pPr>
              <a:spcBef>
                <a:spcPts val="0"/>
              </a:spcBef>
              <a:spcAft>
                <a:spcPts val="1500"/>
              </a:spcAft>
              <a:buFont typeface="Arial" pitchFamily="34" charset="0"/>
              <a:buChar char="•"/>
            </a:pPr>
            <a:r>
              <a:rPr lang="sr-Latn-RS" sz="1800" dirty="0" smtClean="0"/>
              <a:t>U parku u Mladenovcu nalazi se njegova spomen bista.</a:t>
            </a:r>
          </a:p>
          <a:p>
            <a:endParaRPr lang="en-US" sz="1800" dirty="0"/>
          </a:p>
        </p:txBody>
      </p:sp>
      <p:sp>
        <p:nvSpPr>
          <p:cNvPr id="6" name="Right Arrow 5">
            <a:hlinkClick r:id="rId3" action="ppaction://hlinksldjump"/>
          </p:cNvPr>
          <p:cNvSpPr/>
          <p:nvPr/>
        </p:nvSpPr>
        <p:spPr>
          <a:xfrm>
            <a:off x="8229600" y="6096000"/>
            <a:ext cx="533400" cy="381000"/>
          </a:xfrm>
          <a:prstGeom prst="rightArrow">
            <a:avLst/>
          </a:prstGeom>
          <a:solidFill>
            <a:srgbClr val="FFC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pPr algn="ctr"/>
            <a:r>
              <a:rPr lang="sr-Latn-RS" sz="2400" b="1" dirty="0" smtClean="0"/>
              <a:t>Manifestacija</a:t>
            </a:r>
            <a:endParaRPr lang="en-US" sz="2400" b="1" dirty="0"/>
          </a:p>
        </p:txBody>
      </p:sp>
      <p:pic>
        <p:nvPicPr>
          <p:cNvPr id="7" name="Content Placeholder 6" descr="-9Nk9lLaHR0cDovL29jZG4uZXUvaW1hZ2VzL3B1bHNjbXMvWW1RN01EQV8vYTgyYzkxYTc0NjRhNGIxODQzY2VjYTkwOWQ1NjBjNmQuanBnkZMCzQJCAIEAAQ.jf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1284911"/>
            <a:ext cx="5111750" cy="3829391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500"/>
              </a:spcAft>
              <a:buFont typeface="Arial" pitchFamily="34" charset="0"/>
              <a:buChar char="•"/>
            </a:pPr>
            <a:r>
              <a:rPr lang="en-US" sz="1800" dirty="0" err="1" smtClean="0"/>
              <a:t>Igrale</a:t>
            </a:r>
            <a:r>
              <a:rPr lang="en-US" sz="1800" dirty="0" smtClean="0"/>
              <a:t> se </a:t>
            </a:r>
            <a:r>
              <a:rPr lang="en-US" sz="1800" dirty="0" err="1" smtClean="0"/>
              <a:t>delije</a:t>
            </a:r>
            <a:r>
              <a:rPr lang="en-US" sz="1800" dirty="0" smtClean="0"/>
              <a:t> je </a:t>
            </a:r>
            <a:r>
              <a:rPr lang="en-US" sz="1800" dirty="0" err="1" smtClean="0"/>
              <a:t>manifestacija</a:t>
            </a:r>
            <a:r>
              <a:rPr lang="en-US" sz="1800" dirty="0" smtClean="0"/>
              <a:t> </a:t>
            </a:r>
            <a:r>
              <a:rPr lang="en-US" sz="1800" dirty="0" err="1" smtClean="0"/>
              <a:t>koja</a:t>
            </a:r>
            <a:r>
              <a:rPr lang="en-US" sz="1800" dirty="0" smtClean="0"/>
              <a:t> se </a:t>
            </a:r>
            <a:r>
              <a:rPr lang="en-US" sz="1800" dirty="0" err="1" smtClean="0"/>
              <a:t>odr</a:t>
            </a:r>
            <a:r>
              <a:rPr lang="sr-Latn-RS" sz="1800" dirty="0" smtClean="0"/>
              <a:t>ž</a:t>
            </a:r>
            <a:r>
              <a:rPr lang="en-US" sz="1800" dirty="0" err="1" smtClean="0"/>
              <a:t>ava</a:t>
            </a:r>
            <a:r>
              <a:rPr lang="en-US" sz="1800" dirty="0" smtClean="0"/>
              <a:t> u </a:t>
            </a:r>
            <a:r>
              <a:rPr lang="en-US" sz="1800" dirty="0" err="1" smtClean="0"/>
              <a:t>Velikoj</a:t>
            </a:r>
            <a:r>
              <a:rPr lang="en-US" sz="1800" dirty="0" smtClean="0"/>
              <a:t> Ivan</a:t>
            </a:r>
            <a:r>
              <a:rPr lang="sr-Latn-RS" sz="1800" dirty="0" smtClean="0"/>
              <a:t>či, rodnom mestu Milorada Petrovića Seljančice, spajajući generacije kroz pesmu, igru, narodne običaje i sportska nadmetanja.</a:t>
            </a:r>
          </a:p>
          <a:p>
            <a:pPr>
              <a:spcBef>
                <a:spcPts val="0"/>
              </a:spcBef>
              <a:spcAft>
                <a:spcPts val="1500"/>
              </a:spcAft>
              <a:buFont typeface="Arial" pitchFamily="34" charset="0"/>
              <a:buChar char="•"/>
            </a:pPr>
            <a:r>
              <a:rPr lang="sr-Latn-RS" sz="1800" dirty="0" smtClean="0"/>
              <a:t> </a:t>
            </a:r>
            <a:r>
              <a:rPr lang="sr-Latn-RS" sz="1800" dirty="0" smtClean="0"/>
              <a:t>Sastavni deo manifestacije koja se održava krajem Jula je godišnji književni konkurs “Milorad Petrović Seljančica” koji okuplja i afirmiše mlade poete (najbolji radovi se objavljuju u zborniku pesama).</a:t>
            </a:r>
            <a:endParaRPr lang="en-US" sz="1800" dirty="0" smtClean="0"/>
          </a:p>
        </p:txBody>
      </p:sp>
      <p:sp>
        <p:nvSpPr>
          <p:cNvPr id="8" name="Right Arrow 7">
            <a:hlinkClick r:id="rId3" action="ppaction://hlinksldjump"/>
          </p:cNvPr>
          <p:cNvSpPr/>
          <p:nvPr/>
        </p:nvSpPr>
        <p:spPr>
          <a:xfrm>
            <a:off x="8229600" y="6096000"/>
            <a:ext cx="533400" cy="381000"/>
          </a:xfrm>
          <a:prstGeom prst="rightArrow">
            <a:avLst/>
          </a:prstGeom>
          <a:solidFill>
            <a:srgbClr val="FFC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/>
              <a:t>Sadržaj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1"/>
            <a:ext cx="8229600" cy="4190999"/>
          </a:xfrm>
          <a:noFill/>
        </p:spPr>
        <p:txBody>
          <a:bodyPr numCol="2" spcCol="180000"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sr-Latn-RS" dirty="0" smtClean="0">
                <a:hlinkClick r:id="rId3" action="ppaction://hlinksldjump"/>
              </a:rPr>
              <a:t>O selu</a:t>
            </a:r>
            <a:endParaRPr lang="sr-Latn-RS" dirty="0" smtClean="0"/>
          </a:p>
          <a:p>
            <a:pPr>
              <a:buFont typeface="Wingdings" pitchFamily="2" charset="2"/>
              <a:buChar char="Ø"/>
            </a:pPr>
            <a:r>
              <a:rPr lang="sr-Latn-RS" dirty="0" smtClean="0">
                <a:hlinkClick r:id="rId4" action="ppaction://hlinksldjump"/>
              </a:rPr>
              <a:t>Delovi sela</a:t>
            </a:r>
            <a:endParaRPr lang="sr-Latn-RS" dirty="0" smtClean="0"/>
          </a:p>
          <a:p>
            <a:pPr>
              <a:buFont typeface="Wingdings" pitchFamily="2" charset="2"/>
              <a:buChar char="Ø"/>
            </a:pPr>
            <a:r>
              <a:rPr lang="sr-Latn-RS" dirty="0" smtClean="0">
                <a:hlinkClick r:id="rId5" action="ppaction://hlinksldjump"/>
              </a:rPr>
              <a:t>Istorija</a:t>
            </a:r>
            <a:endParaRPr lang="sr-Latn-RS" dirty="0" smtClean="0"/>
          </a:p>
          <a:p>
            <a:pPr>
              <a:buFont typeface="Wingdings" pitchFamily="2" charset="2"/>
              <a:buChar char="Ø"/>
            </a:pPr>
            <a:r>
              <a:rPr lang="sr-Latn-RS" dirty="0" smtClean="0">
                <a:hlinkClick r:id="rId6" action="ppaction://hlinksldjump"/>
              </a:rPr>
              <a:t>Demografija</a:t>
            </a:r>
            <a:endParaRPr lang="sr-Latn-RS" dirty="0" smtClean="0"/>
          </a:p>
          <a:p>
            <a:pPr>
              <a:buFont typeface="Wingdings" pitchFamily="2" charset="2"/>
              <a:buChar char="Ø"/>
            </a:pPr>
            <a:r>
              <a:rPr lang="sr-Latn-RS" dirty="0" smtClean="0">
                <a:hlinkClick r:id="rId7" action="ppaction://hlinksldjump"/>
              </a:rPr>
              <a:t>Obrazovanje</a:t>
            </a:r>
            <a:endParaRPr lang="sr-Latn-RS" dirty="0" smtClean="0"/>
          </a:p>
          <a:p>
            <a:pPr>
              <a:buFont typeface="Wingdings" pitchFamily="2" charset="2"/>
              <a:buChar char="Ø"/>
            </a:pPr>
            <a:r>
              <a:rPr lang="sr-Latn-RS" dirty="0" smtClean="0">
                <a:hlinkClick r:id="rId8" action="ppaction://hlinksldjump"/>
              </a:rPr>
              <a:t>Milorad Petrović</a:t>
            </a:r>
            <a:endParaRPr lang="sr-Latn-RS" dirty="0" smtClean="0"/>
          </a:p>
          <a:p>
            <a:pPr>
              <a:buFont typeface="Wingdings" pitchFamily="2" charset="2"/>
              <a:buChar char="Ø"/>
            </a:pPr>
            <a:r>
              <a:rPr lang="sr-Latn-RS" dirty="0" smtClean="0">
                <a:hlinkClick r:id="rId9" action="ppaction://hlinksldjump"/>
              </a:rPr>
              <a:t>Manifestacija</a:t>
            </a:r>
            <a:endParaRPr lang="en-US" dirty="0"/>
          </a:p>
        </p:txBody>
      </p:sp>
      <p:pic>
        <p:nvPicPr>
          <p:cNvPr id="6" name="IGRALE SE DELIJE - Radiša Urošević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8077200" y="5791200"/>
            <a:ext cx="685800" cy="685800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pPr algn="ctr"/>
            <a:r>
              <a:rPr lang="sr-Latn-RS" sz="2400" b="1" dirty="0" smtClean="0"/>
              <a:t>O selu</a:t>
            </a:r>
            <a:endParaRPr lang="en-US" sz="2400" b="1" dirty="0"/>
          </a:p>
        </p:txBody>
      </p:sp>
      <p:pic>
        <p:nvPicPr>
          <p:cNvPr id="9" name="Content Placeholder 8" descr="преузимање.jf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3800" y="1143000"/>
            <a:ext cx="4694238" cy="4694238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500"/>
              </a:spcAft>
              <a:buFont typeface="Arial" pitchFamily="34" charset="0"/>
              <a:buChar char="•"/>
            </a:pPr>
            <a:r>
              <a:rPr lang="sr-Latn-RS" sz="1700" dirty="0" smtClean="0"/>
              <a:t> Nalazi </a:t>
            </a:r>
            <a:r>
              <a:rPr lang="sr-Latn-RS" sz="1700" dirty="0" smtClean="0"/>
              <a:t>se blizu grada Mladenovca, odnosno na padinama planine </a:t>
            </a:r>
            <a:r>
              <a:rPr lang="sr-Latn-RS" sz="1700" dirty="0" smtClean="0"/>
              <a:t>Kosmaj</a:t>
            </a:r>
            <a:r>
              <a:rPr lang="sr-Latn-RS" sz="1700" dirty="0" smtClean="0"/>
              <a:t>.</a:t>
            </a:r>
          </a:p>
          <a:p>
            <a:pPr>
              <a:spcBef>
                <a:spcPts val="0"/>
              </a:spcBef>
              <a:spcAft>
                <a:spcPts val="1500"/>
              </a:spcAft>
              <a:buFont typeface="Arial" pitchFamily="34" charset="0"/>
              <a:buChar char="•"/>
            </a:pPr>
            <a:r>
              <a:rPr lang="sr-Latn-RS" sz="1700" dirty="0" smtClean="0"/>
              <a:t> Veliki </a:t>
            </a:r>
            <a:r>
              <a:rPr lang="sr-Latn-RS" sz="1700" dirty="0" smtClean="0"/>
              <a:t>deo zauzimaju obradive površine.</a:t>
            </a:r>
          </a:p>
          <a:p>
            <a:pPr>
              <a:spcBef>
                <a:spcPts val="0"/>
              </a:spcBef>
              <a:spcAft>
                <a:spcPts val="1500"/>
              </a:spcAft>
              <a:buFont typeface="Arial" pitchFamily="34" charset="0"/>
              <a:buChar char="•"/>
            </a:pPr>
            <a:r>
              <a:rPr lang="sr-Latn-RS" sz="1700" dirty="0" smtClean="0"/>
              <a:t> Klima </a:t>
            </a:r>
            <a:r>
              <a:rPr lang="sr-Latn-RS" sz="1700" dirty="0" smtClean="0"/>
              <a:t>je umereno-kontinentalna, sa dosta padavina i visokim letnjim temperaturama.</a:t>
            </a:r>
          </a:p>
          <a:p>
            <a:pPr>
              <a:spcBef>
                <a:spcPts val="0"/>
              </a:spcBef>
              <a:spcAft>
                <a:spcPts val="1500"/>
              </a:spcAft>
              <a:buFont typeface="Arial" pitchFamily="34" charset="0"/>
              <a:buChar char="•"/>
            </a:pPr>
            <a:r>
              <a:rPr lang="sr-Latn-RS" sz="1700" dirty="0" smtClean="0"/>
              <a:t> Jesen </a:t>
            </a:r>
            <a:r>
              <a:rPr lang="sr-Latn-RS" sz="1700" dirty="0" smtClean="0"/>
              <a:t>je pogodna za zemljoradnju i voćarstvo</a:t>
            </a:r>
            <a:r>
              <a:rPr lang="sr-Latn-RS" sz="1700" dirty="0" smtClean="0"/>
              <a:t>.</a:t>
            </a:r>
          </a:p>
          <a:p>
            <a:pPr>
              <a:spcBef>
                <a:spcPts val="0"/>
              </a:spcBef>
              <a:spcAft>
                <a:spcPts val="1500"/>
              </a:spcAft>
              <a:buFont typeface="Arial" pitchFamily="34" charset="0"/>
              <a:buChar char="•"/>
            </a:pPr>
            <a:r>
              <a:rPr lang="sr-Latn-RS" sz="1700" dirty="0" smtClean="0"/>
              <a:t>Zemljište </a:t>
            </a:r>
            <a:r>
              <a:rPr lang="sr-Latn-RS" sz="1700" dirty="0" smtClean="0"/>
              <a:t>je plodno pa se meštani bave gajenjem žitarica, kukuruza, suncokreta,voća i porvrća</a:t>
            </a:r>
            <a:r>
              <a:rPr lang="sr-Latn-RS" sz="1700" dirty="0" smtClean="0"/>
              <a:t>.</a:t>
            </a:r>
            <a:endParaRPr lang="sr-Latn-RS" sz="1700" dirty="0" smtClean="0"/>
          </a:p>
          <a:p>
            <a:pPr>
              <a:spcBef>
                <a:spcPts val="0"/>
              </a:spcBef>
              <a:spcAft>
                <a:spcPts val="1500"/>
              </a:spcAft>
              <a:buFont typeface="Arial" pitchFamily="34" charset="0"/>
              <a:buChar char="•"/>
            </a:pPr>
            <a:endParaRPr lang="sr-Latn-RS" sz="1700" dirty="0" smtClean="0"/>
          </a:p>
          <a:p>
            <a:pPr>
              <a:buFont typeface="Arial" pitchFamily="34" charset="0"/>
              <a:buChar char="•"/>
            </a:pPr>
            <a:endParaRPr lang="en-US" sz="1700" dirty="0"/>
          </a:p>
        </p:txBody>
      </p:sp>
      <p:sp>
        <p:nvSpPr>
          <p:cNvPr id="10" name="Right Arrow 9">
            <a:hlinkClick r:id="rId3" action="ppaction://hlinksldjump"/>
          </p:cNvPr>
          <p:cNvSpPr/>
          <p:nvPr/>
        </p:nvSpPr>
        <p:spPr>
          <a:xfrm>
            <a:off x="8229600" y="6096000"/>
            <a:ext cx="533400" cy="381000"/>
          </a:xfrm>
          <a:prstGeom prst="rightArrow">
            <a:avLst/>
          </a:prstGeom>
          <a:solidFill>
            <a:srgbClr val="FFC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pPr algn="ctr"/>
            <a:r>
              <a:rPr lang="sr-Latn-RS" sz="2400" dirty="0" smtClean="0"/>
              <a:t>O selu</a:t>
            </a:r>
            <a:endParaRPr lang="en-US" sz="2400" dirty="0"/>
          </a:p>
        </p:txBody>
      </p:sp>
      <p:pic>
        <p:nvPicPr>
          <p:cNvPr id="7" name="Content Placeholder 6" descr="velikaivanc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1610704"/>
            <a:ext cx="5111750" cy="3177805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500"/>
              </a:spcAft>
              <a:buFont typeface="Arial" pitchFamily="34" charset="0"/>
              <a:buChar char="•"/>
            </a:pPr>
            <a:r>
              <a:rPr lang="sr-Latn-RS" sz="1700" dirty="0" smtClean="0"/>
              <a:t> Od drveća najviše ima Bukve,Hrasta, i Jacena.</a:t>
            </a:r>
          </a:p>
          <a:p>
            <a:pPr>
              <a:spcBef>
                <a:spcPts val="0"/>
              </a:spcBef>
              <a:spcAft>
                <a:spcPts val="1500"/>
              </a:spcAft>
              <a:buFont typeface="Arial" pitchFamily="34" charset="0"/>
              <a:buChar char="•"/>
            </a:pPr>
            <a:r>
              <a:rPr lang="sr-Latn-RS" sz="1700" dirty="0" smtClean="0"/>
              <a:t>Postoje zalihe uglja lignita u zaceoku Rudnik.</a:t>
            </a:r>
          </a:p>
          <a:p>
            <a:pPr>
              <a:spcBef>
                <a:spcPts val="0"/>
              </a:spcBef>
              <a:spcAft>
                <a:spcPts val="1500"/>
              </a:spcAft>
              <a:buFont typeface="Arial" pitchFamily="34" charset="0"/>
              <a:buChar char="•"/>
            </a:pPr>
            <a:r>
              <a:rPr lang="sr-Latn-RS" sz="1700" dirty="0" smtClean="0"/>
              <a:t>Reka Besna protiče kroz centar sela.Usled bećih padavinačesto polavi i nanese štetu.</a:t>
            </a:r>
          </a:p>
          <a:p>
            <a:pPr>
              <a:spcBef>
                <a:spcPts val="0"/>
              </a:spcBef>
              <a:spcAft>
                <a:spcPts val="1500"/>
              </a:spcAft>
              <a:buFont typeface="Arial" pitchFamily="34" charset="0"/>
              <a:buChar char="•"/>
            </a:pPr>
            <a:r>
              <a:rPr lang="sr-Latn-RS" sz="1700" dirty="0" smtClean="0"/>
              <a:t>Tu su škola,crkva,zdravstvena ambulanta,prodavnice i pošta.</a:t>
            </a:r>
          </a:p>
          <a:p>
            <a:pPr>
              <a:spcBef>
                <a:spcPts val="0"/>
              </a:spcBef>
              <a:spcAft>
                <a:spcPts val="1500"/>
              </a:spcAft>
              <a:buFont typeface="Arial" pitchFamily="34" charset="0"/>
              <a:buChar char="•"/>
            </a:pPr>
            <a:r>
              <a:rPr lang="sr-Latn-RS" sz="1700" dirty="0" smtClean="0"/>
              <a:t>Iako je veliki broj mladih otišao u gradove zbog školovanja i posla</a:t>
            </a:r>
            <a:r>
              <a:rPr lang="sr-Latn-RS" sz="1700" dirty="0" smtClean="0"/>
              <a:t>,</a:t>
            </a:r>
            <a:r>
              <a:rPr lang="en-US" sz="1700" dirty="0" smtClean="0"/>
              <a:t> </a:t>
            </a:r>
            <a:r>
              <a:rPr lang="sr-Latn-RS" sz="1700" dirty="0" smtClean="0"/>
              <a:t>vikendom </a:t>
            </a:r>
            <a:r>
              <a:rPr lang="sr-Latn-RS" sz="1700" dirty="0" smtClean="0"/>
              <a:t>i praznicima </a:t>
            </a:r>
            <a:r>
              <a:rPr lang="en-US" sz="1700" dirty="0" err="1" smtClean="0"/>
              <a:t>svi</a:t>
            </a:r>
            <a:r>
              <a:rPr lang="sr-Latn-RS" sz="1700" dirty="0" smtClean="0"/>
              <a:t> </a:t>
            </a:r>
            <a:r>
              <a:rPr lang="sr-Latn-RS" sz="1700" dirty="0" smtClean="0"/>
              <a:t>se rado vraćaju i uživaju u prirodnim lepotama i zimi i leti.</a:t>
            </a:r>
            <a:endParaRPr lang="en-US" sz="1700" dirty="0"/>
          </a:p>
        </p:txBody>
      </p:sp>
      <p:sp>
        <p:nvSpPr>
          <p:cNvPr id="8" name="Right Arrow 7">
            <a:hlinkClick r:id="rId3" action="ppaction://hlinksldjump"/>
          </p:cNvPr>
          <p:cNvSpPr/>
          <p:nvPr/>
        </p:nvSpPr>
        <p:spPr>
          <a:xfrm>
            <a:off x="8229600" y="6096000"/>
            <a:ext cx="533400" cy="381000"/>
          </a:xfrm>
          <a:prstGeom prst="rightArrow">
            <a:avLst/>
          </a:prstGeom>
          <a:solidFill>
            <a:srgbClr val="FFC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pPr algn="ctr"/>
            <a:r>
              <a:rPr lang="sr-Latn-RS" sz="2400" b="1" dirty="0" smtClean="0"/>
              <a:t>Delovi sela</a:t>
            </a:r>
            <a:endParaRPr lang="en-US" sz="2400" b="1" dirty="0"/>
          </a:p>
        </p:txBody>
      </p:sp>
      <p:pic>
        <p:nvPicPr>
          <p:cNvPr id="6" name="Content Placeholder 5" descr="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1282700"/>
            <a:ext cx="5111750" cy="3833813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3008313" cy="44497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500"/>
              </a:spcAft>
              <a:buFont typeface="Arial" pitchFamily="34" charset="0"/>
              <a:buChar char="•"/>
            </a:pPr>
            <a:r>
              <a:rPr lang="sr-Latn-RS" sz="2000" dirty="0" smtClean="0"/>
              <a:t> Rudnik</a:t>
            </a:r>
            <a:endParaRPr lang="sr-Latn-RS" sz="2000" dirty="0" smtClean="0"/>
          </a:p>
          <a:p>
            <a:pPr>
              <a:spcBef>
                <a:spcPts val="0"/>
              </a:spcBef>
              <a:spcAft>
                <a:spcPts val="1500"/>
              </a:spcAft>
              <a:buFont typeface="Arial" pitchFamily="34" charset="0"/>
              <a:buChar char="•"/>
            </a:pPr>
            <a:r>
              <a:rPr lang="sr-Latn-RS" sz="2000" dirty="0" smtClean="0"/>
              <a:t> Pijac</a:t>
            </a:r>
            <a:endParaRPr lang="sr-Latn-RS" sz="2000" dirty="0" smtClean="0"/>
          </a:p>
          <a:p>
            <a:pPr>
              <a:spcBef>
                <a:spcPts val="0"/>
              </a:spcBef>
              <a:spcAft>
                <a:spcPts val="1500"/>
              </a:spcAft>
              <a:buFont typeface="Arial" pitchFamily="34" charset="0"/>
              <a:buChar char="•"/>
            </a:pPr>
            <a:r>
              <a:rPr lang="sr-Latn-RS" sz="2000" dirty="0" smtClean="0"/>
              <a:t> Prevale</a:t>
            </a:r>
            <a:endParaRPr lang="sr-Latn-RS" sz="2000" dirty="0" smtClean="0"/>
          </a:p>
          <a:p>
            <a:pPr>
              <a:spcBef>
                <a:spcPts val="0"/>
              </a:spcBef>
              <a:spcAft>
                <a:spcPts val="1500"/>
              </a:spcAft>
              <a:buFont typeface="Arial" pitchFamily="34" charset="0"/>
              <a:buChar char="•"/>
            </a:pPr>
            <a:r>
              <a:rPr lang="sr-Latn-RS" sz="2000" dirty="0" smtClean="0"/>
              <a:t> Reka</a:t>
            </a:r>
            <a:endParaRPr lang="sr-Latn-RS" sz="2000" dirty="0" smtClean="0"/>
          </a:p>
          <a:p>
            <a:pPr>
              <a:spcBef>
                <a:spcPts val="0"/>
              </a:spcBef>
              <a:spcAft>
                <a:spcPts val="1500"/>
              </a:spcAft>
              <a:buFont typeface="Arial" pitchFamily="34" charset="0"/>
              <a:buChar char="•"/>
            </a:pPr>
            <a:r>
              <a:rPr lang="sr-Latn-RS" sz="2000" dirty="0" smtClean="0"/>
              <a:t> Metaljka</a:t>
            </a:r>
            <a:endParaRPr lang="sr-Latn-RS" sz="2000" dirty="0" smtClean="0"/>
          </a:p>
          <a:p>
            <a:pPr>
              <a:spcBef>
                <a:spcPts val="0"/>
              </a:spcBef>
              <a:spcAft>
                <a:spcPts val="1500"/>
              </a:spcAft>
              <a:buFont typeface="Arial" pitchFamily="34" charset="0"/>
              <a:buChar char="•"/>
            </a:pPr>
            <a:r>
              <a:rPr lang="sr-Latn-RS" sz="2000" dirty="0" smtClean="0"/>
              <a:t> Jendek</a:t>
            </a:r>
            <a:endParaRPr lang="sr-Latn-RS" sz="2000" dirty="0" smtClean="0"/>
          </a:p>
          <a:p>
            <a:pPr>
              <a:spcBef>
                <a:spcPts val="0"/>
              </a:spcBef>
              <a:spcAft>
                <a:spcPts val="1500"/>
              </a:spcAft>
              <a:buFont typeface="Arial" pitchFamily="34" charset="0"/>
              <a:buChar char="•"/>
            </a:pPr>
            <a:r>
              <a:rPr lang="sr-Latn-RS" sz="2000" dirty="0" smtClean="0"/>
              <a:t> Livade</a:t>
            </a:r>
            <a:endParaRPr lang="en-US" sz="2000" dirty="0" smtClean="0"/>
          </a:p>
          <a:p>
            <a:pPr>
              <a:spcBef>
                <a:spcPts val="0"/>
              </a:spcBef>
              <a:spcAft>
                <a:spcPts val="1500"/>
              </a:spcAft>
              <a:buFont typeface="Arial" pitchFamily="34" charset="0"/>
              <a:buChar char="•"/>
            </a:pPr>
            <a:endParaRPr lang="en-US" sz="2000" dirty="0"/>
          </a:p>
        </p:txBody>
      </p:sp>
      <p:sp>
        <p:nvSpPr>
          <p:cNvPr id="7" name="Right Arrow 6">
            <a:hlinkClick r:id="rId3" action="ppaction://hlinksldjump"/>
          </p:cNvPr>
          <p:cNvSpPr/>
          <p:nvPr/>
        </p:nvSpPr>
        <p:spPr>
          <a:xfrm>
            <a:off x="8229600" y="6096000"/>
            <a:ext cx="533400" cy="381000"/>
          </a:xfrm>
          <a:prstGeom prst="rightArrow">
            <a:avLst/>
          </a:prstGeom>
          <a:solidFill>
            <a:srgbClr val="FFC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pPr algn="ctr"/>
            <a:r>
              <a:rPr lang="sr-Latn-RS" sz="2400" dirty="0" smtClean="0"/>
              <a:t>Istorija</a:t>
            </a:r>
            <a:endParaRPr lang="en-US" sz="2400" dirty="0"/>
          </a:p>
        </p:txBody>
      </p:sp>
      <p:pic>
        <p:nvPicPr>
          <p:cNvPr id="7" name="Content Placeholder 6" descr="selo- Velika-Ivanc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5200" y="2133600"/>
            <a:ext cx="4873064" cy="2940082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2743200" cy="4691063"/>
          </a:xfrm>
        </p:spPr>
        <p:txBody>
          <a:bodyPr tIns="36000" bIns="36000">
            <a:normAutofit/>
          </a:bodyPr>
          <a:lstStyle/>
          <a:p>
            <a:pPr>
              <a:spcBef>
                <a:spcPts val="0"/>
              </a:spcBef>
              <a:spcAft>
                <a:spcPts val="1500"/>
              </a:spcAft>
              <a:buFont typeface="Arial" pitchFamily="34" charset="0"/>
              <a:buChar char="•"/>
            </a:pPr>
            <a:r>
              <a:rPr lang="sr-Latn-RS" sz="1800" dirty="0" smtClean="0"/>
              <a:t> </a:t>
            </a:r>
            <a:r>
              <a:rPr lang="en-US" sz="1800" dirty="0" err="1" smtClean="0"/>
              <a:t>Velika</a:t>
            </a:r>
            <a:r>
              <a:rPr lang="en-US" sz="1800" dirty="0" smtClean="0"/>
              <a:t> </a:t>
            </a:r>
            <a:r>
              <a:rPr lang="en-US" sz="1800" dirty="0" smtClean="0"/>
              <a:t>Ivan</a:t>
            </a:r>
            <a:r>
              <a:rPr lang="sr-Latn-RS" sz="1800" dirty="0" smtClean="0"/>
              <a:t>ča je ulazila u sastav </a:t>
            </a:r>
            <a:r>
              <a:rPr lang="sr-Latn-RS" sz="1800" dirty="0" smtClean="0"/>
              <a:t> Viđentijeve </a:t>
            </a:r>
            <a:r>
              <a:rPr lang="sr-Latn-RS" sz="1800" dirty="0" smtClean="0"/>
              <a:t>Kneževine</a:t>
            </a:r>
            <a:r>
              <a:rPr lang="sr-Latn-RS" sz="1800" dirty="0" smtClean="0"/>
              <a:t>.</a:t>
            </a:r>
          </a:p>
          <a:p>
            <a:pPr>
              <a:spcBef>
                <a:spcPts val="0"/>
              </a:spcBef>
              <a:spcAft>
                <a:spcPts val="1500"/>
              </a:spcAft>
              <a:buFont typeface="Arial" pitchFamily="34" charset="0"/>
              <a:buChar char="•"/>
            </a:pPr>
            <a:r>
              <a:rPr lang="sr-Latn-RS" sz="1800" dirty="0" smtClean="0"/>
              <a:t> Prvi put se spominje u turskim popisima iz 1528 godine.</a:t>
            </a:r>
          </a:p>
          <a:p>
            <a:pPr>
              <a:spcBef>
                <a:spcPts val="0"/>
              </a:spcBef>
              <a:spcAft>
                <a:spcPts val="1500"/>
              </a:spcAft>
              <a:buFont typeface="Arial" pitchFamily="34" charset="0"/>
              <a:buChar char="•"/>
            </a:pPr>
            <a:r>
              <a:rPr lang="sr-Latn-RS" sz="1800" dirty="0" smtClean="0"/>
              <a:t> Za najstariju porodicu smatraju se Milovanovići.</a:t>
            </a:r>
          </a:p>
          <a:p>
            <a:pPr>
              <a:spcBef>
                <a:spcPts val="0"/>
              </a:spcBef>
              <a:spcAft>
                <a:spcPts val="1500"/>
              </a:spcAft>
              <a:buFont typeface="Arial" pitchFamily="34" charset="0"/>
              <a:buChar char="•"/>
            </a:pPr>
            <a:r>
              <a:rPr lang="sr-Latn-RS" sz="1800" dirty="0" smtClean="0"/>
              <a:t> U Velikoj Ivanči je rođen pesnik </a:t>
            </a:r>
            <a:r>
              <a:rPr lang="sr-Latn-RS" sz="1800" b="1" dirty="0" smtClean="0"/>
              <a:t>Milorad  Petrović Seljančica</a:t>
            </a:r>
            <a:r>
              <a:rPr lang="sr-Latn-RS" sz="1800" dirty="0" smtClean="0"/>
              <a:t>(1875-1921).</a:t>
            </a:r>
            <a:endParaRPr lang="sr-Latn-RS" sz="1800" dirty="0" smtClean="0"/>
          </a:p>
          <a:p>
            <a:pPr>
              <a:spcBef>
                <a:spcPts val="0"/>
              </a:spcBef>
              <a:spcAft>
                <a:spcPts val="1500"/>
              </a:spcAft>
              <a:buFont typeface="Arial" pitchFamily="34" charset="0"/>
              <a:buChar char="•"/>
            </a:pPr>
            <a:endParaRPr lang="sr-Latn-RS" sz="1800" dirty="0" smtClean="0"/>
          </a:p>
          <a:p>
            <a:pPr>
              <a:spcBef>
                <a:spcPts val="0"/>
              </a:spcBef>
              <a:spcAft>
                <a:spcPts val="1500"/>
              </a:spcAft>
              <a:buFont typeface="Arial" pitchFamily="34" charset="0"/>
              <a:buChar char="•"/>
            </a:pPr>
            <a:endParaRPr lang="en-US" sz="1800" dirty="0" smtClean="0"/>
          </a:p>
          <a:p>
            <a:pPr>
              <a:spcBef>
                <a:spcPts val="0"/>
              </a:spcBef>
              <a:spcAft>
                <a:spcPts val="1500"/>
              </a:spcAft>
              <a:buFont typeface="Arial" pitchFamily="34" charset="0"/>
              <a:buChar char="•"/>
            </a:pPr>
            <a:endParaRPr lang="en-US" sz="1800" dirty="0"/>
          </a:p>
        </p:txBody>
      </p:sp>
      <p:sp>
        <p:nvSpPr>
          <p:cNvPr id="8" name="Right Arrow 7">
            <a:hlinkClick r:id="rId3" action="ppaction://hlinksldjump"/>
          </p:cNvPr>
          <p:cNvSpPr/>
          <p:nvPr/>
        </p:nvSpPr>
        <p:spPr>
          <a:xfrm>
            <a:off x="8229600" y="6096000"/>
            <a:ext cx="533400" cy="381000"/>
          </a:xfrm>
          <a:prstGeom prst="rightArrow">
            <a:avLst/>
          </a:prstGeom>
          <a:solidFill>
            <a:srgbClr val="FFC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pPr algn="ctr"/>
            <a:r>
              <a:rPr lang="sr-Latn-RS" sz="2400" dirty="0" smtClean="0"/>
              <a:t>Obrazovanje</a:t>
            </a:r>
            <a:endParaRPr lang="en-US" sz="2400" dirty="0"/>
          </a:p>
        </p:txBody>
      </p:sp>
      <p:pic>
        <p:nvPicPr>
          <p:cNvPr id="7" name="Content Placeholder 6" descr="unname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2525" y="1370806"/>
            <a:ext cx="4876800" cy="365760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500"/>
              </a:spcAft>
              <a:buFont typeface="Arial" pitchFamily="34" charset="0"/>
              <a:buChar char="•"/>
            </a:pPr>
            <a:r>
              <a:rPr lang="sr-Latn-RS" sz="1700" dirty="0" smtClean="0"/>
              <a:t>Prva škola osnovana je u Ivanči oko 1846. godine.</a:t>
            </a:r>
            <a:endParaRPr lang="en-US" sz="1700" dirty="0" smtClean="0"/>
          </a:p>
          <a:p>
            <a:pPr>
              <a:spcBef>
                <a:spcPts val="0"/>
              </a:spcBef>
              <a:spcAft>
                <a:spcPts val="1500"/>
              </a:spcAft>
              <a:buFont typeface="Arial" pitchFamily="34" charset="0"/>
              <a:buChar char="•"/>
            </a:pPr>
            <a:r>
              <a:rPr lang="en-US" sz="1700" dirty="0" err="1" smtClean="0"/>
              <a:t>Selo</a:t>
            </a:r>
            <a:r>
              <a:rPr lang="en-US" sz="1700" dirty="0" smtClean="0"/>
              <a:t> </a:t>
            </a:r>
            <a:r>
              <a:rPr lang="sr-Latn-RS" sz="1700" dirty="0" smtClean="0"/>
              <a:t>ima osnovnu školu koja je u sastavu OŠ ,,Kosta Đukić” iz Mladenovca, a ranije je bila samostalna pod imenom ,,Sreten Lomić”</a:t>
            </a:r>
          </a:p>
          <a:p>
            <a:pPr>
              <a:spcBef>
                <a:spcPts val="0"/>
              </a:spcBef>
              <a:spcAft>
                <a:spcPts val="1500"/>
              </a:spcAft>
              <a:buFont typeface="Arial" pitchFamily="34" charset="0"/>
              <a:buChar char="•"/>
            </a:pPr>
            <a:r>
              <a:rPr lang="sr-Latn-RS" sz="1700" dirty="0" smtClean="0"/>
              <a:t>U sastavu škole nalazi se predškolska ustanova.</a:t>
            </a:r>
          </a:p>
          <a:p>
            <a:pPr>
              <a:spcBef>
                <a:spcPts val="0"/>
              </a:spcBef>
              <a:spcAft>
                <a:spcPts val="1500"/>
              </a:spcAft>
              <a:buFont typeface="Arial" pitchFamily="34" charset="0"/>
              <a:buChar char="•"/>
            </a:pPr>
            <a:r>
              <a:rPr lang="sr-Latn-RS" sz="1700" dirty="0" smtClean="0"/>
              <a:t>Dve škole u Livadama i Rudniku su zatvorene zbog malog broja đaka.</a:t>
            </a:r>
          </a:p>
          <a:p>
            <a:pPr>
              <a:spcBef>
                <a:spcPts val="0"/>
              </a:spcBef>
              <a:spcAft>
                <a:spcPts val="1500"/>
              </a:spcAft>
              <a:buFont typeface="Arial" pitchFamily="34" charset="0"/>
              <a:buChar char="•"/>
            </a:pPr>
            <a:endParaRPr lang="en-US" sz="1700" dirty="0" smtClean="0"/>
          </a:p>
        </p:txBody>
      </p:sp>
      <p:sp>
        <p:nvSpPr>
          <p:cNvPr id="8" name="Right Arrow 7">
            <a:hlinkClick r:id="rId3" action="ppaction://hlinksldjump"/>
          </p:cNvPr>
          <p:cNvSpPr/>
          <p:nvPr/>
        </p:nvSpPr>
        <p:spPr>
          <a:xfrm>
            <a:off x="8229600" y="6096000"/>
            <a:ext cx="533400" cy="381000"/>
          </a:xfrm>
          <a:prstGeom prst="rightArrow">
            <a:avLst/>
          </a:prstGeom>
          <a:solidFill>
            <a:srgbClr val="FFC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pPr algn="ctr"/>
            <a:r>
              <a:rPr lang="en-US" sz="2400" dirty="0" err="1" smtClean="0"/>
              <a:t>Stanovni</a:t>
            </a:r>
            <a:r>
              <a:rPr lang="sr-Latn-RS" sz="2400" dirty="0" smtClean="0"/>
              <a:t>š</a:t>
            </a:r>
            <a:r>
              <a:rPr lang="en-US" sz="2400" dirty="0" err="1" smtClean="0"/>
              <a:t>tvo</a:t>
            </a:r>
            <a:endParaRPr lang="en-US" sz="2400" dirty="0"/>
          </a:p>
        </p:txBody>
      </p:sp>
      <p:pic>
        <p:nvPicPr>
          <p:cNvPr id="7" name="Content Placeholder 6" descr="1dffc6da7183185436ce8a74266ff6fc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2400" y="1828800"/>
            <a:ext cx="4432300" cy="354584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500"/>
              </a:spcAft>
              <a:buFont typeface="Arial" pitchFamily="34" charset="0"/>
              <a:buChar char="•"/>
            </a:pPr>
            <a:r>
              <a:rPr lang="en-US" sz="1600" dirty="0" smtClean="0"/>
              <a:t> </a:t>
            </a:r>
            <a:r>
              <a:rPr lang="sr-Latn-RS" sz="1600" dirty="0" smtClean="0"/>
              <a:t>U naselju Velika Ivanča živi 1467 punoletnih stanovnika, a prosečna starost stanovništva iznosi 43,1 godina(42,2 kod muškaraca i 44,0 kod žena).</a:t>
            </a:r>
            <a:endParaRPr lang="en-US" sz="1600" dirty="0" smtClean="0"/>
          </a:p>
          <a:p>
            <a:pPr>
              <a:spcBef>
                <a:spcPts val="0"/>
              </a:spcBef>
              <a:spcAft>
                <a:spcPts val="1500"/>
              </a:spcAft>
              <a:buFont typeface="Arial" pitchFamily="34" charset="0"/>
              <a:buChar char="•"/>
            </a:pPr>
            <a:r>
              <a:rPr lang="en-US" sz="1600" dirty="0" smtClean="0"/>
              <a:t> </a:t>
            </a:r>
            <a:r>
              <a:rPr lang="sr-Latn-RS" sz="1600" dirty="0" smtClean="0"/>
              <a:t>U naselju ima 564 domaćinstava, a prosečan broj članova po domačinstvu je 3,18</a:t>
            </a:r>
          </a:p>
          <a:p>
            <a:pPr>
              <a:spcBef>
                <a:spcPts val="0"/>
              </a:spcBef>
              <a:spcAft>
                <a:spcPts val="1500"/>
              </a:spcAft>
              <a:buFont typeface="Arial" pitchFamily="34" charset="0"/>
              <a:buChar char="•"/>
            </a:pPr>
            <a:r>
              <a:rPr lang="en-US" sz="1600" dirty="0" smtClean="0"/>
              <a:t> </a:t>
            </a:r>
            <a:r>
              <a:rPr lang="sr-Latn-RS" sz="1600" dirty="0" smtClean="0"/>
              <a:t>Ovo naselje je u velikim delow naseljeno Srbima(prema popisu iz 2002. godine), a u poslednja tri popica, primećen je pad u broju stanovnika.</a:t>
            </a:r>
          </a:p>
          <a:p>
            <a:pPr>
              <a:spcBef>
                <a:spcPts val="0"/>
              </a:spcBef>
              <a:spcAft>
                <a:spcPts val="1500"/>
              </a:spcAft>
              <a:buFont typeface="Arial" pitchFamily="34" charset="0"/>
              <a:buChar char="•"/>
            </a:pPr>
            <a:r>
              <a:rPr lang="en-US" sz="1600" dirty="0" smtClean="0"/>
              <a:t> </a:t>
            </a:r>
            <a:r>
              <a:rPr lang="sr-Latn-RS" sz="1600" dirty="0" smtClean="0"/>
              <a:t>Milanovići se smatraju za najstariji rod.Clave Aranđelovdan.Ni najstariji ljudi od Milanovića ne znaju ništa o svom poreklu.</a:t>
            </a:r>
            <a:endParaRPr lang="en-US" sz="1600" dirty="0" smtClean="0"/>
          </a:p>
        </p:txBody>
      </p:sp>
      <p:sp>
        <p:nvSpPr>
          <p:cNvPr id="8" name="Right Arrow 7">
            <a:hlinkClick r:id="rId3" action="ppaction://hlinksldjump"/>
          </p:cNvPr>
          <p:cNvSpPr/>
          <p:nvPr/>
        </p:nvSpPr>
        <p:spPr>
          <a:xfrm>
            <a:off x="8229600" y="6096000"/>
            <a:ext cx="533400" cy="381000"/>
          </a:xfrm>
          <a:prstGeom prst="rightArrow">
            <a:avLst/>
          </a:prstGeom>
          <a:solidFill>
            <a:srgbClr val="FFC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>
            <a:noAutofit/>
          </a:bodyPr>
          <a:lstStyle/>
          <a:p>
            <a:pPr algn="ctr"/>
            <a:r>
              <a:rPr lang="sr-Latn-RS" sz="2400" dirty="0" smtClean="0"/>
              <a:t>Milorad Petrović Seljančica</a:t>
            </a:r>
            <a:endParaRPr lang="en-US" sz="2400" dirty="0"/>
          </a:p>
        </p:txBody>
      </p:sp>
      <p:pic>
        <p:nvPicPr>
          <p:cNvPr id="8" name="Content Placeholder 7" descr="milora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6687" y="273050"/>
            <a:ext cx="4128476" cy="5853113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500"/>
              </a:spcAft>
              <a:buFont typeface="Arial" pitchFamily="34" charset="0"/>
              <a:buChar char="•"/>
            </a:pPr>
            <a:r>
              <a:rPr lang="sr-Latn-RS" sz="1800" dirty="0" smtClean="0"/>
              <a:t> U </a:t>
            </a:r>
            <a:r>
              <a:rPr lang="sr-Latn-RS" sz="1800" dirty="0" smtClean="0"/>
              <a:t>Velikoj Ivanči je rođen pesnik Milorad Petrović </a:t>
            </a:r>
            <a:r>
              <a:rPr lang="sr-Latn-RS" sz="1800" dirty="0" smtClean="0"/>
              <a:t>Seljančica(1875-1921).</a:t>
            </a:r>
          </a:p>
          <a:p>
            <a:pPr>
              <a:spcBef>
                <a:spcPts val="0"/>
              </a:spcBef>
              <a:spcAft>
                <a:spcPts val="1500"/>
              </a:spcAft>
              <a:buFont typeface="Arial" pitchFamily="34" charset="0"/>
              <a:buChar char="•"/>
            </a:pPr>
            <a:r>
              <a:rPr lang="sr-Latn-RS" sz="1800" dirty="0" smtClean="0"/>
              <a:t> Poznat </a:t>
            </a:r>
            <a:r>
              <a:rPr lang="sr-Latn-RS" sz="1800" dirty="0" smtClean="0"/>
              <a:t>po pesama: ,,Jesen stiže dunjo moja”, ,,Čini se čini”, ,,Ne luduj lelo, Čuće te selo”, ,,Igrale se delije</a:t>
            </a:r>
            <a:r>
              <a:rPr lang="sr-Latn-RS" sz="1800" dirty="0" smtClean="0"/>
              <a:t>”...</a:t>
            </a:r>
            <a:endParaRPr lang="sr-Latn-RS" sz="1800" dirty="0" smtClean="0"/>
          </a:p>
          <a:p>
            <a:pPr>
              <a:spcBef>
                <a:spcPts val="0"/>
              </a:spcBef>
              <a:spcAft>
                <a:spcPts val="1500"/>
              </a:spcAft>
              <a:buFont typeface="Arial" pitchFamily="34" charset="0"/>
              <a:buChar char="•"/>
            </a:pPr>
            <a:r>
              <a:rPr lang="sr-Latn-RS" sz="1800" dirty="0" smtClean="0"/>
              <a:t> Učestvovao </a:t>
            </a:r>
            <a:r>
              <a:rPr lang="sr-Latn-RS" sz="1800" dirty="0" smtClean="0"/>
              <a:t>je u Balkanskim ratovima u Kolubarskoj </a:t>
            </a:r>
            <a:r>
              <a:rPr lang="sr-Latn-RS" sz="1800" dirty="0" smtClean="0"/>
              <a:t>bici. </a:t>
            </a:r>
          </a:p>
          <a:p>
            <a:pPr>
              <a:spcBef>
                <a:spcPts val="0"/>
              </a:spcBef>
              <a:spcAft>
                <a:spcPts val="1500"/>
              </a:spcAft>
              <a:buFont typeface="Arial" pitchFamily="34" charset="0"/>
              <a:buChar char="•"/>
            </a:pPr>
            <a:r>
              <a:rPr lang="en-US" sz="1800" dirty="0" smtClean="0"/>
              <a:t> </a:t>
            </a:r>
            <a:r>
              <a:rPr lang="sr-Latn-RS" sz="1800" dirty="0" smtClean="0"/>
              <a:t>Radio </a:t>
            </a:r>
            <a:r>
              <a:rPr lang="sr-Latn-RS" sz="1800" dirty="0" smtClean="0"/>
              <a:t>je u seoskim školama</a:t>
            </a:r>
            <a:r>
              <a:rPr lang="sr-Latn-RS" sz="1800" dirty="0" smtClean="0"/>
              <a:t>.</a:t>
            </a:r>
            <a:endParaRPr lang="sr-Latn-RS" sz="1800" dirty="0" smtClean="0"/>
          </a:p>
          <a:p>
            <a:pPr>
              <a:spcBef>
                <a:spcPts val="0"/>
              </a:spcBef>
              <a:spcAft>
                <a:spcPts val="1500"/>
              </a:spcAft>
            </a:pPr>
            <a:endParaRPr lang="en-US" sz="1800" dirty="0" smtClean="0"/>
          </a:p>
          <a:p>
            <a:pPr>
              <a:spcBef>
                <a:spcPts val="0"/>
              </a:spcBef>
              <a:spcAft>
                <a:spcPts val="1500"/>
              </a:spcAft>
            </a:pPr>
            <a:endParaRPr lang="en-US" sz="1800" dirty="0"/>
          </a:p>
        </p:txBody>
      </p:sp>
      <p:sp>
        <p:nvSpPr>
          <p:cNvPr id="9" name="Right Arrow 8">
            <a:hlinkClick r:id="rId3" action="ppaction://hlinksldjump"/>
          </p:cNvPr>
          <p:cNvSpPr/>
          <p:nvPr/>
        </p:nvSpPr>
        <p:spPr>
          <a:xfrm>
            <a:off x="8229600" y="6096000"/>
            <a:ext cx="533400" cy="381000"/>
          </a:xfrm>
          <a:prstGeom prst="rightArrow">
            <a:avLst/>
          </a:prstGeom>
          <a:solidFill>
            <a:srgbClr val="FFC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83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570</TotalTime>
  <Words>551</Words>
  <Application>Microsoft Office PowerPoint</Application>
  <PresentationFormat>On-screen Show (4:3)</PresentationFormat>
  <Paragraphs>59</Paragraphs>
  <Slides>11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Moje selo, Velika Ivanča</vt:lpstr>
      <vt:lpstr>Sadržaj</vt:lpstr>
      <vt:lpstr>O selu</vt:lpstr>
      <vt:lpstr>O selu</vt:lpstr>
      <vt:lpstr>Delovi sela</vt:lpstr>
      <vt:lpstr>Istorija</vt:lpstr>
      <vt:lpstr>Obrazovanje</vt:lpstr>
      <vt:lpstr>Stanovništvo</vt:lpstr>
      <vt:lpstr>Milorad Petrović Seljančica</vt:lpstr>
      <vt:lpstr>Milorad Petrović Seljančica</vt:lpstr>
      <vt:lpstr>Manifestacija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dxx</dc:creator>
  <cp:lastModifiedBy>dxx</cp:lastModifiedBy>
  <cp:revision>46</cp:revision>
  <dcterms:created xsi:type="dcterms:W3CDTF">2006-08-16T00:00:00Z</dcterms:created>
  <dcterms:modified xsi:type="dcterms:W3CDTF">2020-05-12T21:19:33Z</dcterms:modified>
</cp:coreProperties>
</file>